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DM Sans Bold" charset="1" panose="00000000000000000000"/>
      <p:regular r:id="rId26"/>
    </p:embeddedFont>
    <p:embeddedFont>
      <p:font typeface="DM Sans" charset="1" panose="00000000000000000000"/>
      <p:regular r:id="rId27"/>
    </p:embeddedFont>
    <p:embeddedFont>
      <p:font typeface="DM Sans Italics" charset="1" panose="00000000000000000000"/>
      <p:regular r:id="rId28"/>
    </p:embeddedFont>
    <p:embeddedFont>
      <p:font typeface="DM Sans 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9.png" Type="http://schemas.openxmlformats.org/officeDocument/2006/relationships/image"/><Relationship Id="rId4" Target="https://amr-yasser226.github.io/diabetes-risk-patterns/report.pdf" TargetMode="External" Type="http://schemas.openxmlformats.org/officeDocument/2006/relationships/hyperlink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"/>
          <p:cNvSpPr/>
          <p:nvPr/>
        </p:nvSpPr>
        <p:spPr>
          <a:xfrm flipH="true" flipV="false" rot="-4319139">
            <a:off x="1717312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6802398" cy="974302"/>
            <a:chOff x="0" y="0"/>
            <a:chExt cx="9069864" cy="12990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55550" cy="1299069"/>
            </a:xfrm>
            <a:custGeom>
              <a:avLst/>
              <a:gdLst/>
              <a:ahLst/>
              <a:cxnLst/>
              <a:rect r="r" b="b" t="t" l="l"/>
              <a:pathLst>
                <a:path h="1299069" w="1355550">
                  <a:moveTo>
                    <a:pt x="0" y="0"/>
                  </a:moveTo>
                  <a:lnTo>
                    <a:pt x="1355550" y="0"/>
                  </a:lnTo>
                  <a:lnTo>
                    <a:pt x="1355550" y="1299069"/>
                  </a:lnTo>
                  <a:lnTo>
                    <a:pt x="0" y="1299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501726" y="165840"/>
              <a:ext cx="7568139" cy="919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ZEWAIL CITY </a:t>
              </a:r>
            </a:p>
            <a:p>
              <a:pPr algn="l">
                <a:lnSpc>
                  <a:spcPts val="2800"/>
                </a:lnSpc>
              </a:pPr>
              <a:r>
                <a:rPr lang="en-US" b="true" sz="2000" spc="4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UNIVERSTY OF SCIENCE AND TECHNOLOGY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57057" y="3065633"/>
            <a:ext cx="1578821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Analyzing Diabates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53088" y="9191625"/>
            <a:ext cx="53062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DSAI 307: Statistical Inference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52970"/>
            <a:ext cx="530621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Amr Yasser,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Omar Hazem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Mohamed Mourad, 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Youssef Mohammad,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Hady Emad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2152296">
            <a:off x="13591202" y="-3587977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 Key Questions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4030" y="2964621"/>
            <a:ext cx="16079940" cy="637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Q4. Age vs Insulin and Glucose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Glucose shows a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strong upward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trend with age. (fig.10)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Insulin shows more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peak dynamics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middle-aged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groups. </a:t>
            </a:r>
          </a:p>
          <a:p>
            <a:pPr algn="l">
              <a:lnSpc>
                <a:spcPts val="4999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Q5. Risk Profiles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Healthy: 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        </a:t>
            </a:r>
            <a:r>
              <a:rPr lang="en-US" sz="24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Age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&lt;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30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           </a:t>
            </a:r>
            <a:r>
              <a:rPr lang="en-US" sz="24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Glucose</a:t>
            </a:r>
            <a:r>
              <a:rPr lang="en-US" b="true" sz="2499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&lt;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110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                </a:t>
            </a:r>
            <a:r>
              <a:rPr lang="en-US" sz="24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BMI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&lt;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30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High Risk: 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           </a:t>
            </a:r>
            <a:r>
              <a:rPr lang="en-US" sz="24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Age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&gt; 35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            </a:t>
            </a:r>
            <a:r>
              <a:rPr lang="en-US" sz="24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Glucose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&gt;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140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              </a:t>
            </a:r>
            <a:r>
              <a:rPr lang="en-US" sz="24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BMI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&gt;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34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49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-3590058">
            <a:off x="10847242" y="4187989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3106" y="1577340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8406" y="1577340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7967" y="752475"/>
            <a:ext cx="63569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0374" y="752475"/>
            <a:ext cx="63569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fig.7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-3470483">
            <a:off x="2333202" y="5178003"/>
            <a:ext cx="7809012" cy="7535697"/>
          </a:xfrm>
          <a:custGeom>
            <a:avLst/>
            <a:gdLst/>
            <a:ahLst/>
            <a:cxnLst/>
            <a:rect r="r" b="b" t="t" l="l"/>
            <a:pathLst>
              <a:path h="7535697" w="7809012">
                <a:moveTo>
                  <a:pt x="0" y="0"/>
                </a:moveTo>
                <a:lnTo>
                  <a:pt x="7809012" y="0"/>
                </a:lnTo>
                <a:lnTo>
                  <a:pt x="7809012" y="7535697"/>
                </a:lnTo>
                <a:lnTo>
                  <a:pt x="0" y="7535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 descr="a blurred colorful gradient shape"/>
          <p:cNvSpPr/>
          <p:nvPr/>
        </p:nvSpPr>
        <p:spPr>
          <a:xfrm flipH="false" flipV="false" rot="3237654">
            <a:off x="307184" y="5006420"/>
            <a:ext cx="7878864" cy="7878864"/>
          </a:xfrm>
          <a:custGeom>
            <a:avLst/>
            <a:gdLst/>
            <a:ahLst/>
            <a:cxnLst/>
            <a:rect r="r" b="b" t="t" l="l"/>
            <a:pathLst>
              <a:path h="7878864" w="7878864">
                <a:moveTo>
                  <a:pt x="0" y="0"/>
                </a:moveTo>
                <a:lnTo>
                  <a:pt x="7878863" y="0"/>
                </a:lnTo>
                <a:lnTo>
                  <a:pt x="7878863" y="7878863"/>
                </a:lnTo>
                <a:lnTo>
                  <a:pt x="0" y="787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914829"/>
            <a:ext cx="7824189" cy="4896180"/>
          </a:xfrm>
          <a:custGeom>
            <a:avLst/>
            <a:gdLst/>
            <a:ahLst/>
            <a:cxnLst/>
            <a:rect r="r" b="b" t="t" l="l"/>
            <a:pathLst>
              <a:path h="4896180" w="7824189">
                <a:moveTo>
                  <a:pt x="0" y="0"/>
                </a:moveTo>
                <a:lnTo>
                  <a:pt x="7824189" y="0"/>
                </a:lnTo>
                <a:lnTo>
                  <a:pt x="7824189" y="4896180"/>
                </a:lnTo>
                <a:lnTo>
                  <a:pt x="0" y="489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752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914829"/>
            <a:ext cx="7824189" cy="4896180"/>
          </a:xfrm>
          <a:custGeom>
            <a:avLst/>
            <a:gdLst/>
            <a:ahLst/>
            <a:cxnLst/>
            <a:rect r="r" b="b" t="t" l="l"/>
            <a:pathLst>
              <a:path h="4896180" w="7824189">
                <a:moveTo>
                  <a:pt x="0" y="0"/>
                </a:moveTo>
                <a:lnTo>
                  <a:pt x="7824189" y="0"/>
                </a:lnTo>
                <a:lnTo>
                  <a:pt x="7824189" y="4896180"/>
                </a:lnTo>
                <a:lnTo>
                  <a:pt x="0" y="489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975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7967" y="944714"/>
            <a:ext cx="717492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8633" y="944714"/>
            <a:ext cx="7174922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fig.9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-3590058">
            <a:off x="10870149" y="4417061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3069" y="1970651"/>
            <a:ext cx="8460931" cy="6345698"/>
          </a:xfrm>
          <a:custGeom>
            <a:avLst/>
            <a:gdLst/>
            <a:ahLst/>
            <a:cxnLst/>
            <a:rect r="r" b="b" t="t" l="l"/>
            <a:pathLst>
              <a:path h="6345698" w="8460931">
                <a:moveTo>
                  <a:pt x="0" y="0"/>
                </a:moveTo>
                <a:lnTo>
                  <a:pt x="8460931" y="0"/>
                </a:lnTo>
                <a:lnTo>
                  <a:pt x="8460931" y="6345698"/>
                </a:lnTo>
                <a:lnTo>
                  <a:pt x="0" y="634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88379" y="2064408"/>
            <a:ext cx="8210912" cy="6158184"/>
          </a:xfrm>
          <a:custGeom>
            <a:avLst/>
            <a:gdLst/>
            <a:ahLst/>
            <a:cxnLst/>
            <a:rect r="r" b="b" t="t" l="l"/>
            <a:pathLst>
              <a:path h="6158184" w="8210912">
                <a:moveTo>
                  <a:pt x="0" y="0"/>
                </a:moveTo>
                <a:lnTo>
                  <a:pt x="8210913" y="0"/>
                </a:lnTo>
                <a:lnTo>
                  <a:pt x="8210913" y="6158184"/>
                </a:lnTo>
                <a:lnTo>
                  <a:pt x="0" y="615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7967" y="752475"/>
            <a:ext cx="63569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0374" y="752475"/>
            <a:ext cx="63569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fig.11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2152296">
            <a:off x="13591202" y="-3587977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81391" y="5880391"/>
            <a:ext cx="3377909" cy="3377909"/>
          </a:xfrm>
          <a:custGeom>
            <a:avLst/>
            <a:gdLst/>
            <a:ahLst/>
            <a:cxnLst/>
            <a:rect r="r" b="b" t="t" l="l"/>
            <a:pathLst>
              <a:path h="3377909" w="3377909">
                <a:moveTo>
                  <a:pt x="0" y="0"/>
                </a:moveTo>
                <a:lnTo>
                  <a:pt x="3377909" y="0"/>
                </a:lnTo>
                <a:lnTo>
                  <a:pt x="3377909" y="3377909"/>
                </a:lnTo>
                <a:lnTo>
                  <a:pt x="0" y="3377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2306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 Key Questions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4030" y="2964621"/>
            <a:ext cx="16079940" cy="415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Additional </a:t>
            </a: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+5 Qs 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are present in the report</a:t>
            </a:r>
          </a:p>
          <a:p>
            <a:pPr algn="l">
              <a:lnSpc>
                <a:spcPts val="5599"/>
              </a:lnSpc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Supported with visualizations and answered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Many more at:</a:t>
            </a:r>
          </a:p>
          <a:p>
            <a:pPr algn="l">
              <a:lnSpc>
                <a:spcPts val="5599"/>
              </a:lnSpc>
            </a:pPr>
            <a:r>
              <a:rPr lang="en-US" b="true" sz="2799" u="sng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  <a:hlinkClick r:id="rId4" tooltip="https://amr-yasser226.github.io/diabetes-risk-patterns/report.pdf"/>
              </a:rPr>
              <a:t>Full Report and GitHub Repository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1493601">
            <a:off x="11434012" y="314205"/>
            <a:ext cx="8378538" cy="3215264"/>
          </a:xfrm>
          <a:custGeom>
            <a:avLst/>
            <a:gdLst/>
            <a:ahLst/>
            <a:cxnLst/>
            <a:rect r="r" b="b" t="t" l="l"/>
            <a:pathLst>
              <a:path h="3215264" w="8378538">
                <a:moveTo>
                  <a:pt x="0" y="0"/>
                </a:moveTo>
                <a:lnTo>
                  <a:pt x="8378538" y="0"/>
                </a:lnTo>
                <a:lnTo>
                  <a:pt x="8378538" y="3215263"/>
                </a:lnTo>
                <a:lnTo>
                  <a:pt x="0" y="3215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05 Hypothesis Testing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16996"/>
            <a:ext cx="16079940" cy="729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Claim 1:</a:t>
            </a:r>
          </a:p>
          <a:p>
            <a:pPr algn="l">
              <a:lnSpc>
                <a:spcPts val="5000"/>
              </a:lnSpc>
            </a:pPr>
            <a:r>
              <a:rPr lang="en-US" sz="25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Glucose Differences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across groups: diabetic and non-diabetic patients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Hypotheses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l" marL="539751" indent="-269876" lvl="1">
              <a:lnSpc>
                <a:spcPts val="5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H0 (Null): Mean </a:t>
            </a:r>
            <a:r>
              <a:rPr lang="en-US" sz="25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glucose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 </a:t>
            </a: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equal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across groups.</a:t>
            </a:r>
          </a:p>
          <a:p>
            <a:pPr algn="l" marL="539751" indent="-269876" lvl="1">
              <a:lnSpc>
                <a:spcPts val="5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H1  (Alternative): Mean </a:t>
            </a:r>
            <a:r>
              <a:rPr lang="en-US" sz="25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glucose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 </a:t>
            </a: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not equal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across groups.</a:t>
            </a:r>
          </a:p>
          <a:p>
            <a:pPr algn="l">
              <a:lnSpc>
                <a:spcPts val="5000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Results: Using Two-sample T-Test</a:t>
            </a:r>
          </a:p>
          <a:p>
            <a:pPr algn="l" marL="539751" indent="-269876" lvl="1">
              <a:lnSpc>
                <a:spcPts val="50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</a:t>
            </a: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-value &lt; 0.05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(specifically ~0.0). </a:t>
            </a:r>
          </a:p>
          <a:p>
            <a:pPr algn="l" marL="539751" indent="-269876" lvl="1">
              <a:lnSpc>
                <a:spcPts val="50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Rejects null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hypothesis</a:t>
            </a:r>
          </a:p>
          <a:p>
            <a:pPr algn="l">
              <a:lnSpc>
                <a:spcPts val="50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1493601">
            <a:off x="11434012" y="314205"/>
            <a:ext cx="8378538" cy="3215264"/>
          </a:xfrm>
          <a:custGeom>
            <a:avLst/>
            <a:gdLst/>
            <a:ahLst/>
            <a:cxnLst/>
            <a:rect r="r" b="b" t="t" l="l"/>
            <a:pathLst>
              <a:path h="3215264" w="8378538">
                <a:moveTo>
                  <a:pt x="0" y="0"/>
                </a:moveTo>
                <a:lnTo>
                  <a:pt x="8378538" y="0"/>
                </a:lnTo>
                <a:lnTo>
                  <a:pt x="8378538" y="3215263"/>
                </a:lnTo>
                <a:lnTo>
                  <a:pt x="0" y="3215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05 Hypothesis Testing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16996"/>
            <a:ext cx="16079940" cy="729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Claim 2:</a:t>
            </a:r>
          </a:p>
          <a:p>
            <a:pPr algn="l">
              <a:lnSpc>
                <a:spcPts val="5000"/>
              </a:lnSpc>
            </a:pPr>
            <a:r>
              <a:rPr lang="en-US" sz="2500" i="true" b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BMI </a:t>
            </a:r>
            <a:r>
              <a:rPr lang="en-US" sz="25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Differences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across groups: diabetic and non-diabetic patients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Hypotheses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algn="l" marL="539751" indent="-269876" lvl="1">
              <a:lnSpc>
                <a:spcPts val="5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H0 (Null): Mean </a:t>
            </a:r>
            <a:r>
              <a:rPr lang="en-US" sz="25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BMI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 </a:t>
            </a: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equal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across groups.</a:t>
            </a:r>
          </a:p>
          <a:p>
            <a:pPr algn="l" marL="539751" indent="-269876" lvl="1">
              <a:lnSpc>
                <a:spcPts val="5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H1  (Alternative): Mean </a:t>
            </a:r>
            <a:r>
              <a:rPr lang="en-US" sz="25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BMI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is </a:t>
            </a: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not equal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across groups.</a:t>
            </a:r>
          </a:p>
          <a:p>
            <a:pPr algn="l">
              <a:lnSpc>
                <a:spcPts val="5000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Results: Using Two-sample T-Test</a:t>
            </a:r>
          </a:p>
          <a:p>
            <a:pPr algn="l" marL="539751" indent="-269876" lvl="1">
              <a:lnSpc>
                <a:spcPts val="50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</a:t>
            </a: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-value &lt; 0.05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(specifically ~10^ -16). </a:t>
            </a:r>
          </a:p>
          <a:p>
            <a:pPr algn="l" marL="539751" indent="-269876" lvl="1">
              <a:lnSpc>
                <a:spcPts val="50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Rejects null </a:t>
            </a:r>
            <a:r>
              <a:rPr lang="en-US" sz="25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hypothesis</a:t>
            </a:r>
          </a:p>
          <a:p>
            <a:pPr algn="l">
              <a:lnSpc>
                <a:spcPts val="500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06 Simulation Study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64621"/>
            <a:ext cx="16079940" cy="707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Selected </a:t>
            </a:r>
            <a:r>
              <a:rPr lang="en-US" b="true" sz="2799" i="true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BMI 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(normally distributed)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population mean </a:t>
            </a:r>
            <a:r>
              <a:rPr lang="en-US" sz="2799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= ~ 32.5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Applied 3 experiments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6400"/>
              </a:lnSpc>
            </a:pP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Experiment A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                      n = 15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Generated 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25 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samples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Confidence interval of 95%</a:t>
            </a: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Results: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Successfully captured the true population mean.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06 Simulation Study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16996"/>
            <a:ext cx="16079940" cy="499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Experiment B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                      n = 100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Generated 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25 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samples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Observed: 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decreased 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confidence width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Results: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led to narrower, more precise intervals.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reducing uncertainty.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62306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06 Simulation Study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16996"/>
            <a:ext cx="16079940" cy="428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0"/>
              </a:lnSpc>
            </a:pPr>
            <a:r>
              <a:rPr lang="en-US" sz="3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Experiment C</a:t>
            </a:r>
            <a:r>
              <a:rPr lang="en-US" sz="32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                      n = 10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Generated 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20 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random samples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Results: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Wider 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Intervals. </a:t>
            </a:r>
          </a:p>
          <a:p>
            <a:pPr algn="l" marL="604519" indent="-302260" lvl="1">
              <a:lnSpc>
                <a:spcPts val="5599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More variable a</a:t>
            </a:r>
            <a:r>
              <a:rPr lang="en-US" b="true" sz="27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ccuracy </a:t>
            </a:r>
            <a:r>
              <a:rPr lang="en-US" sz="2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 containing the true mean.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0">
            <a:off x="11270559" y="-354056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9573" y="1019175"/>
            <a:ext cx="602489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Agenda</a:t>
            </a:r>
          </a:p>
        </p:txBody>
      </p:sp>
      <p:sp>
        <p:nvSpPr>
          <p:cNvPr name="AutoShape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09573" y="2676819"/>
            <a:ext cx="1511565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09573" y="3432265"/>
            <a:ext cx="820536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573" y="4549799"/>
            <a:ext cx="820536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Quality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573" y="5669939"/>
            <a:ext cx="820536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Exploratory Data Analysis (EDA)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9573" y="6790079"/>
            <a:ext cx="820536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Key Questions &amp; Risk Profiles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2637" y="3429659"/>
            <a:ext cx="820536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05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Hypothesis Testing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2637" y="4549799"/>
            <a:ext cx="820536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06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Simulation Study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82637" y="5669939"/>
            <a:ext cx="820536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07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4475222">
            <a:off x="38877" y="3794023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34253" y="3852354"/>
            <a:ext cx="5419495" cy="5405946"/>
          </a:xfrm>
          <a:custGeom>
            <a:avLst/>
            <a:gdLst/>
            <a:ahLst/>
            <a:cxnLst/>
            <a:rect r="r" b="b" t="t" l="l"/>
            <a:pathLst>
              <a:path h="5405946" w="5419495">
                <a:moveTo>
                  <a:pt x="0" y="0"/>
                </a:moveTo>
                <a:lnTo>
                  <a:pt x="5419494" y="0"/>
                </a:lnTo>
                <a:lnTo>
                  <a:pt x="5419494" y="5405946"/>
                </a:lnTo>
                <a:lnTo>
                  <a:pt x="0" y="540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29365" y="1038225"/>
            <a:ext cx="9629271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99"/>
              </a:lnSpc>
              <a:spcBef>
                <a:spcPct val="0"/>
              </a:spcBef>
            </a:pPr>
            <a:r>
              <a:rPr lang="en-US" b="true" sz="1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17752"/>
            <a:ext cx="1623060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primary goal is to analyze: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iabetes contributing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factors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Health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Trends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605705"/>
            <a:ext cx="16230600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Provided data: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Adapted from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governmental 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sources</a:t>
            </a:r>
          </a:p>
          <a:p>
            <a:pPr algn="l" marL="647700" indent="-323850" lvl="1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Sized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750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+ rows X </a:t>
            </a:r>
            <a:r>
              <a:rPr lang="en-US" b="true" sz="3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9 </a:t>
            </a:r>
            <a:r>
              <a:rPr lang="en-US" sz="3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162306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 </a:t>
            </a: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  <p:sp>
        <p:nvSpPr>
          <p:cNvPr name="Freeform 5" id="5" descr="a blurred colorful gradient shape"/>
          <p:cNvSpPr/>
          <p:nvPr/>
        </p:nvSpPr>
        <p:spPr>
          <a:xfrm flipH="true" flipV="false" rot="425815">
            <a:off x="13269172" y="5157330"/>
            <a:ext cx="9683583" cy="5540642"/>
          </a:xfrm>
          <a:custGeom>
            <a:avLst/>
            <a:gdLst/>
            <a:ahLst/>
            <a:cxnLst/>
            <a:rect r="r" b="b" t="t" l="l"/>
            <a:pathLst>
              <a:path h="5540642" w="9683583">
                <a:moveTo>
                  <a:pt x="9683584" y="0"/>
                </a:moveTo>
                <a:lnTo>
                  <a:pt x="0" y="0"/>
                </a:lnTo>
                <a:lnTo>
                  <a:pt x="0" y="5540641"/>
                </a:lnTo>
                <a:lnTo>
                  <a:pt x="9683584" y="5540641"/>
                </a:lnTo>
                <a:lnTo>
                  <a:pt x="9683584" y="0"/>
                </a:lnTo>
                <a:close/>
              </a:path>
            </a:pathLst>
          </a:custGeom>
          <a:blipFill>
            <a:blip r:embed="rId2"/>
            <a:stretch>
              <a:fillRect l="0" t="0" r="0" b="-80644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607994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 Data Quality</a:t>
            </a:r>
            <a:r>
              <a:rPr lang="en-US" b="true" sz="9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20197"/>
            <a:ext cx="16079940" cy="448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Unlogical 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zeros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handling → nan</a:t>
            </a:r>
          </a:p>
          <a:p>
            <a:pPr algn="l">
              <a:lnSpc>
                <a:spcPts val="7200"/>
              </a:lnSpc>
            </a:pP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Duplicates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check</a:t>
            </a:r>
          </a:p>
          <a:p>
            <a:pPr algn="l">
              <a:lnSpc>
                <a:spcPts val="7200"/>
              </a:lnSpc>
            </a:pP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Mean 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Imputation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0">
            <a:off x="12189922" y="-2729079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9731433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 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77490"/>
            <a:ext cx="16079940" cy="556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Insights</a:t>
            </a: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Imbalance (fig.1)</a:t>
            </a:r>
          </a:p>
          <a:p>
            <a:pPr algn="l">
              <a:lnSpc>
                <a:spcPts val="7200"/>
              </a:lnSpc>
            </a:pP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Weak correlation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between </a:t>
            </a:r>
            <a:r>
              <a:rPr lang="en-US" sz="36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glucose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36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BMI</a:t>
            </a:r>
          </a:p>
          <a:p>
            <a:pPr algn="l">
              <a:lnSpc>
                <a:spcPts val="7200"/>
              </a:lnSpc>
            </a:pP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Direct correlation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between </a:t>
            </a:r>
            <a:r>
              <a:rPr lang="en-US" sz="36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age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and </a:t>
            </a:r>
            <a:r>
              <a:rPr lang="en-US" sz="36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glucose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(fig.2)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0">
            <a:off x="12189922" y="-2729079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9731433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 EDA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77490"/>
            <a:ext cx="16079940" cy="556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Insights</a:t>
            </a: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Glucose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diab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eti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patients is 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way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high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(fig.2)</a:t>
            </a:r>
          </a:p>
          <a:p>
            <a:pPr algn="l">
              <a:lnSpc>
                <a:spcPts val="7200"/>
              </a:lnSpc>
            </a:pP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BMI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almos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 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normally distributed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(fi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.3)</a:t>
            </a:r>
          </a:p>
          <a:p>
            <a:pPr algn="l">
              <a:lnSpc>
                <a:spcPts val="7200"/>
              </a:lnSpc>
            </a:pPr>
          </a:p>
          <a:p>
            <a:pPr algn="l" marL="777240" indent="-388620" lvl="1">
              <a:lnSpc>
                <a:spcPts val="7200"/>
              </a:lnSpc>
              <a:buFont typeface="Arial"/>
              <a:buChar char="•"/>
            </a:pPr>
            <a:r>
              <a:rPr lang="en-US" sz="3600" i="true">
                <a:solidFill>
                  <a:srgbClr val="000000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DPF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has 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out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ier</a:t>
            </a:r>
            <a:r>
              <a:rPr lang="en-US" b="true" sz="36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 </a:t>
            </a: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(fig.4)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7910" y="2752357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752357"/>
            <a:ext cx="8275664" cy="6206748"/>
          </a:xfrm>
          <a:custGeom>
            <a:avLst/>
            <a:gdLst/>
            <a:ahLst/>
            <a:cxnLst/>
            <a:rect r="r" b="b" t="t" l="l"/>
            <a:pathLst>
              <a:path h="6206748" w="8275664">
                <a:moveTo>
                  <a:pt x="0" y="0"/>
                </a:moveTo>
                <a:lnTo>
                  <a:pt x="8275664" y="0"/>
                </a:lnTo>
                <a:lnTo>
                  <a:pt x="8275664" y="6206748"/>
                </a:lnTo>
                <a:lnTo>
                  <a:pt x="0" y="6206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07910" y="1927492"/>
            <a:ext cx="63569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83636" y="1927492"/>
            <a:ext cx="63569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4194878">
            <a:off x="-1299255" y="-3855503"/>
            <a:ext cx="14212134" cy="14034482"/>
          </a:xfrm>
          <a:custGeom>
            <a:avLst/>
            <a:gdLst/>
            <a:ahLst/>
            <a:cxnLst/>
            <a:rect r="r" b="b" t="t" l="l"/>
            <a:pathLst>
              <a:path h="14034482" w="14212134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78575"/>
            <a:ext cx="7357932" cy="5518449"/>
          </a:xfrm>
          <a:custGeom>
            <a:avLst/>
            <a:gdLst/>
            <a:ahLst/>
            <a:cxnLst/>
            <a:rect r="r" b="b" t="t" l="l"/>
            <a:pathLst>
              <a:path h="5518449" w="7357932">
                <a:moveTo>
                  <a:pt x="0" y="0"/>
                </a:moveTo>
                <a:lnTo>
                  <a:pt x="7357932" y="0"/>
                </a:lnTo>
                <a:lnTo>
                  <a:pt x="7357932" y="5518449"/>
                </a:lnTo>
                <a:lnTo>
                  <a:pt x="0" y="5518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0284" y="1565672"/>
            <a:ext cx="4762500" cy="3577828"/>
          </a:xfrm>
          <a:custGeom>
            <a:avLst/>
            <a:gdLst/>
            <a:ahLst/>
            <a:cxnLst/>
            <a:rect r="r" b="b" t="t" l="l"/>
            <a:pathLst>
              <a:path h="3577828" w="4762500">
                <a:moveTo>
                  <a:pt x="0" y="0"/>
                </a:moveTo>
                <a:lnTo>
                  <a:pt x="4762500" y="0"/>
                </a:lnTo>
                <a:lnTo>
                  <a:pt x="4762500" y="3577828"/>
                </a:lnTo>
                <a:lnTo>
                  <a:pt x="0" y="3577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10284" y="5680472"/>
            <a:ext cx="4762500" cy="3577828"/>
          </a:xfrm>
          <a:custGeom>
            <a:avLst/>
            <a:gdLst/>
            <a:ahLst/>
            <a:cxnLst/>
            <a:rect r="r" b="b" t="t" l="l"/>
            <a:pathLst>
              <a:path h="3577828" w="4762500">
                <a:moveTo>
                  <a:pt x="0" y="0"/>
                </a:moveTo>
                <a:lnTo>
                  <a:pt x="4762500" y="0"/>
                </a:lnTo>
                <a:lnTo>
                  <a:pt x="4762500" y="3577828"/>
                </a:lnTo>
                <a:lnTo>
                  <a:pt x="0" y="3577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90415"/>
            <a:ext cx="63569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13055" y="740807"/>
            <a:ext cx="63569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13055" y="4855607"/>
            <a:ext cx="6356958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blurred colorful gradient shape"/>
          <p:cNvSpPr/>
          <p:nvPr/>
        </p:nvSpPr>
        <p:spPr>
          <a:xfrm flipH="false" flipV="false" rot="2152296">
            <a:off x="13591202" y="-3587977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64621"/>
            <a:ext cx="15629038" cy="6455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Q1. Diabetes-Glucose Direct Correlation</a:t>
            </a:r>
          </a:p>
          <a:p>
            <a:pPr algn="l">
              <a:lnSpc>
                <a:spcPts val="4999"/>
              </a:lnSpc>
            </a:pP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Yes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Visualized in fig.2 (Task 1), glucose levels are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higher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 diabetic group. (fig.6)</a:t>
            </a:r>
          </a:p>
          <a:p>
            <a:pPr algn="l">
              <a:lnSpc>
                <a:spcPts val="4999"/>
              </a:lnSpc>
            </a:pP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Q2. Glucose-BMI Direct Correlation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positive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correlation exists at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~23%. (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fig. 8)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l">
              <a:lnSpc>
                <a:spcPts val="5599"/>
              </a:lnSpc>
            </a:pPr>
            <a:r>
              <a:rPr lang="en-US" sz="27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Q3. Pregnancies-Diabetes Risk Correlation</a:t>
            </a:r>
          </a:p>
          <a:p>
            <a:pPr algn="l">
              <a:lnSpc>
                <a:spcPts val="49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As shown in Task 8, the incidence of diabetes </a:t>
            </a:r>
            <a:r>
              <a:rPr lang="en-US" sz="24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increases steadily </a:t>
            </a: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with the number of pregnancies recorded. (fig.7) </a:t>
            </a:r>
          </a:p>
          <a:p>
            <a:pPr algn="l">
              <a:lnSpc>
                <a:spcPts val="499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230600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b="true" sz="8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 Key Questions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DAG8iju-uaY</dc:identifier>
  <dcterms:modified xsi:type="dcterms:W3CDTF">2011-08-01T06:04:30Z</dcterms:modified>
  <cp:revision>1</cp:revision>
  <dc:title>DSAI 307 - Project Presentation</dc:title>
</cp:coreProperties>
</file>